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40" Type="http://schemas.openxmlformats.org/officeDocument/2006/relationships/slide" Target="slides/slide34.xml"/><Relationship Id="rId41" Type="http://schemas.openxmlformats.org/officeDocument/2006/relationships/slide" Target="slides/slide3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Hash Functions – Complete Laboratory Guide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3 Hour Practical Laboratory Session</a:t>
            </a:r>
          </a:p>
          <a:p>
            <a:pPr lvl="1"/>
            <a:r>
              <a:t>Theory + Linux + Windows + OpenSSL + Wireshark</a:t>
            </a:r>
          </a:p>
          <a:p>
            <a:pPr lvl="1"/>
            <a:r>
              <a:t>Includes password security, file integrity, signatures, TLS demo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Windows CMD Alternative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certutil -hashfile file.txt MD5</a:t>
            </a:r>
          </a:p>
          <a:p>
            <a:pPr lvl="1"/>
            <a:r>
              <a:t>certutil -hashfile file.txt SHA256</a:t>
            </a:r>
          </a:p>
          <a:p>
            <a:pPr lvl="1"/>
            <a:r>
              <a:t>Useful for verification tasks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Cross-Platform Verification Exercise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Compute hash on Linux</a:t>
            </a:r>
          </a:p>
          <a:p>
            <a:pPr lvl="1"/>
            <a:r>
              <a:t>Compute same hash on Windows</a:t>
            </a:r>
          </a:p>
          <a:p>
            <a:pPr lvl="1"/>
            <a:r>
              <a:t>Confirm identical output</a:t>
            </a:r>
          </a:p>
          <a:p>
            <a:pPr lvl="1"/>
            <a:r>
              <a:t>Demonstrates deterministic behavior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Hashing Large Files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Download Ubuntu ISO</a:t>
            </a:r>
          </a:p>
          <a:p>
            <a:pPr lvl="1"/>
            <a:r>
              <a:t>Compute sha256sum ubuntu.iso</a:t>
            </a:r>
          </a:p>
          <a:p>
            <a:pPr lvl="1"/>
            <a:r>
              <a:t>Compare with official published checksum</a:t>
            </a:r>
          </a:p>
          <a:p>
            <a:pPr lvl="1"/>
            <a:r>
              <a:t>Detect corruption or tampering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Automated Verification in Linux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sha256sum -c SHA256SUMS</a:t>
            </a:r>
          </a:p>
          <a:p>
            <a:pPr lvl="1"/>
            <a:r>
              <a:t>Requires checksum file format</a:t>
            </a:r>
          </a:p>
          <a:p>
            <a:pPr lvl="1"/>
            <a:r>
              <a:t>Returns OK or FAILED</a:t>
            </a:r>
          </a:p>
          <a:p>
            <a:pPr lvl="1"/>
            <a:r>
              <a:t>Useful in automation scripts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Integrity vs Authenticity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Integrity: file unchanged</a:t>
            </a:r>
          </a:p>
          <a:p>
            <a:pPr lvl="1"/>
            <a:r>
              <a:t>Authenticity: file from legitimate source</a:t>
            </a:r>
          </a:p>
          <a:p>
            <a:pPr lvl="1"/>
            <a:r>
              <a:t>Hash ensures integrity only</a:t>
            </a:r>
          </a:p>
          <a:p>
            <a:pPr lvl="1"/>
            <a:r>
              <a:t>Digital signature ensures authenticity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Password Storage – Wrong Way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Store plaintext passwords (critical risk)</a:t>
            </a:r>
          </a:p>
          <a:p>
            <a:pPr lvl="1"/>
            <a:r>
              <a:t>Use fast hash like SHA256 without salt</a:t>
            </a:r>
          </a:p>
          <a:p>
            <a:pPr lvl="1"/>
            <a:r>
              <a:t>Identical passwords -&gt; identical hashes</a:t>
            </a:r>
          </a:p>
          <a:p>
            <a:pPr lvl="1"/>
            <a:r>
              <a:t>Vulnerable to rainbow tables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Rainbow Table Concept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Precomputed hash dictionary</a:t>
            </a:r>
          </a:p>
          <a:p>
            <a:pPr lvl="1"/>
            <a:r>
              <a:t>Used for fast password cracking</a:t>
            </a:r>
          </a:p>
          <a:p>
            <a:pPr lvl="1"/>
            <a:r>
              <a:t>Works if no salt is used</a:t>
            </a:r>
          </a:p>
          <a:p>
            <a:pPr lvl="1"/>
            <a:r>
              <a:t>Salt breaks precomputation attack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Salting Example in Python (Conceptual)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salt = random()</a:t>
            </a:r>
          </a:p>
          <a:p>
            <a:pPr lvl="1"/>
            <a:r>
              <a:t>hash = SHA256(password + salt)</a:t>
            </a:r>
          </a:p>
          <a:p>
            <a:pPr lvl="1"/>
            <a:r>
              <a:t>Store salt + hash</a:t>
            </a:r>
          </a:p>
          <a:p>
            <a:pPr lvl="1"/>
            <a:r>
              <a:t>Each user has unique salt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Linux Password Hash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openssl passwd -6</a:t>
            </a:r>
          </a:p>
          <a:p>
            <a:pPr lvl="1"/>
            <a:r>
              <a:t>Generates SHA512-based salted hash</a:t>
            </a:r>
          </a:p>
          <a:p>
            <a:pPr lvl="1"/>
            <a:r>
              <a:t>Format: $6$salt$hash</a:t>
            </a:r>
          </a:p>
          <a:p>
            <a:pPr lvl="1"/>
            <a:r>
              <a:t>Similar to /etc/shadow format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Proper Password Hashing Algorithms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bcrypt – adaptive cost</a:t>
            </a:r>
          </a:p>
          <a:p>
            <a:pPr lvl="1"/>
            <a:r>
              <a:t>Argon2 – memory hard</a:t>
            </a:r>
          </a:p>
          <a:p>
            <a:pPr lvl="1"/>
            <a:r>
              <a:t>PBKDF2 – key derivation</a:t>
            </a:r>
          </a:p>
          <a:p>
            <a:pPr lvl="1"/>
            <a:r>
              <a:t>Designed to be slow intentionally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Understand cryptographic hash properties</a:t>
            </a:r>
          </a:p>
          <a:p>
            <a:pPr lvl="1"/>
            <a:r>
              <a:t>Use hashing tools in Linux and Windows</a:t>
            </a:r>
          </a:p>
          <a:p>
            <a:pPr lvl="1"/>
            <a:r>
              <a:t>Securely store passwords</a:t>
            </a:r>
          </a:p>
          <a:p>
            <a:pPr lvl="1"/>
            <a:r>
              <a:t>Verify file integrity</a:t>
            </a:r>
          </a:p>
          <a:p>
            <a:pPr lvl="1"/>
            <a:r>
              <a:t>Understand digital signatures and TLS</a:t>
            </a:r>
          </a:p>
          <a:p>
            <a:pPr lvl="1"/>
            <a:r>
              <a:t>Observe plaintext credential theft via HTTP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Slow Hashing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GPU attacks reach billions hashes/sec</a:t>
            </a:r>
          </a:p>
          <a:p>
            <a:pPr lvl="1"/>
            <a:r>
              <a:t>Slow hashing increases attack time</a:t>
            </a:r>
          </a:p>
          <a:p>
            <a:pPr lvl="1"/>
            <a:r>
              <a:t>Cost factor adjustable</a:t>
            </a:r>
          </a:p>
          <a:p>
            <a:pPr lvl="1"/>
            <a:r>
              <a:t>Argon2 resists ASIC/GPU attacks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OpenSSL Digest Commands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openssl dgst -md5 file.txt</a:t>
            </a:r>
          </a:p>
          <a:p>
            <a:pPr lvl="1"/>
            <a:r>
              <a:t>openssl dgst -sha1 file.txt</a:t>
            </a:r>
          </a:p>
          <a:p>
            <a:pPr lvl="1"/>
            <a:r>
              <a:t>openssl dgst -sha256 file.txt</a:t>
            </a:r>
          </a:p>
          <a:p>
            <a:pPr lvl="1"/>
            <a:r>
              <a:t>openssl dgst -sha512 file.txt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Generating RSA Keys with OpenSSL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openssl genrsa -out private.key 2048</a:t>
            </a:r>
          </a:p>
          <a:p>
            <a:pPr lvl="1"/>
            <a:r>
              <a:t>openssl rsa -in private.key -pubout -out public.key</a:t>
            </a:r>
          </a:p>
          <a:p>
            <a:pPr lvl="1"/>
            <a:r>
              <a:t>Private key must remain secret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Digital Signature Process – Step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Hash the file:</a:t>
            </a:r>
          </a:p>
          <a:p>
            <a:pPr lvl="1"/>
            <a:r>
              <a:t>openssl dgst -sha256 -sign private.key -out file.sig file.txt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Digital Signature Verification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openssl dgst -sha256 -verify public.key -signature file.sig file.txt</a:t>
            </a:r>
          </a:p>
          <a:p>
            <a:pPr lvl="1"/>
            <a:r>
              <a:t>Output: Verified OK or Verification Failure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Digital Signatures Guarantee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Integrity (file unchanged)</a:t>
            </a:r>
          </a:p>
          <a:p>
            <a:pPr lvl="1"/>
            <a:r>
              <a:t>Authenticity (signed by owner)</a:t>
            </a:r>
          </a:p>
          <a:p>
            <a:pPr lvl="1"/>
            <a:r>
              <a:t>Non-repudiation (cannot deny signature)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Certificates and Public Key Infrastructure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Certificate binds identity to public key</a:t>
            </a:r>
          </a:p>
          <a:p>
            <a:pPr lvl="1"/>
            <a:r>
              <a:t>Signed by Certificate Authority (CA)</a:t>
            </a:r>
          </a:p>
          <a:p>
            <a:pPr lvl="1"/>
            <a:r>
              <a:t>Trusted by browser trust store</a:t>
            </a:r>
          </a:p>
          <a:p>
            <a:pPr lvl="1"/>
            <a:r>
              <a:t>Forms chain of trust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HTTPS and TLS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HTTP over TLS encryption</a:t>
            </a:r>
          </a:p>
          <a:p>
            <a:pPr lvl="1"/>
            <a:r>
              <a:t>Client verifies server certificate</a:t>
            </a:r>
          </a:p>
          <a:p>
            <a:pPr lvl="1"/>
            <a:r>
              <a:t>Session key established</a:t>
            </a:r>
          </a:p>
          <a:p>
            <a:pPr lvl="1"/>
            <a:r>
              <a:t>All further traffic encrypted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Wireshark Lab – Goal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Demonstrate insecurity of HTTP</a:t>
            </a:r>
          </a:p>
          <a:p>
            <a:pPr lvl="1"/>
            <a:r>
              <a:t>Capture plaintext credentials</a:t>
            </a:r>
          </a:p>
          <a:p>
            <a:pPr lvl="1"/>
            <a:r>
              <a:t>Understand why HTTPS is mandatory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Setting up Test HTTP Server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python3 -m http.server 8080</a:t>
            </a:r>
          </a:p>
          <a:p>
            <a:pPr lvl="1"/>
            <a:r>
              <a:t>Or simple HTML login form</a:t>
            </a:r>
          </a:p>
          <a:p>
            <a:pPr lvl="1"/>
            <a:r>
              <a:t>Ensure HTTP (not HTTPS)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a Hash Function?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Mathematical transformation H(x) -&gt; fixed-length output</a:t>
            </a:r>
          </a:p>
          <a:p>
            <a:pPr lvl="1"/>
            <a:r>
              <a:t>Input: arbitrary length</a:t>
            </a:r>
          </a:p>
          <a:p>
            <a:pPr lvl="1"/>
            <a:r>
              <a:t>Output: fixed size (e.g., 256 bits)</a:t>
            </a:r>
          </a:p>
          <a:p>
            <a:pPr lvl="1"/>
            <a:r>
              <a:t>Deterministic and fast</a:t>
            </a:r>
          </a:p>
          <a:p>
            <a:pPr lvl="1"/>
            <a:r>
              <a:t>One-way function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Wireshark Capture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Start capture on active interface</a:t>
            </a:r>
          </a:p>
          <a:p>
            <a:pPr lvl="1"/>
            <a:r>
              <a:t>Apply filter: http</a:t>
            </a:r>
          </a:p>
          <a:p>
            <a:pPr lvl="1"/>
            <a:r>
              <a:t>Submit login credentials</a:t>
            </a:r>
          </a:p>
          <a:p>
            <a:pPr lvl="1"/>
            <a:r>
              <a:t>Use Follow TCP Stream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Observing Stolen Password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Locate POST request</a:t>
            </a:r>
          </a:p>
          <a:p>
            <a:pPr lvl="1"/>
            <a:r>
              <a:t>Expand Hypertext Transfer Protocol section</a:t>
            </a:r>
          </a:p>
          <a:p>
            <a:pPr lvl="1"/>
            <a:r>
              <a:t>Observe form parameters</a:t>
            </a:r>
          </a:p>
          <a:p>
            <a:pPr lvl="1"/>
            <a:r>
              <a:t>Username and password visible in plaintext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Repeat with HTTPS (Optional Demo)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Capture HTTPS login</a:t>
            </a:r>
          </a:p>
          <a:p>
            <a:pPr lvl="1"/>
            <a:r>
              <a:t>Observe encrypted TLS packets</a:t>
            </a:r>
          </a:p>
          <a:p>
            <a:pPr lvl="1"/>
            <a:r>
              <a:t>Cannot read password</a:t>
            </a:r>
          </a:p>
          <a:p>
            <a:pPr lvl="1"/>
            <a:r>
              <a:t>Demonstrates encryption effectiveness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Security Lessons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Always use HTTPS</a:t>
            </a:r>
          </a:p>
          <a:p>
            <a:pPr lvl="1"/>
            <a:r>
              <a:t>Hash passwords with salt and slow algorithm</a:t>
            </a:r>
          </a:p>
          <a:p>
            <a:pPr lvl="1"/>
            <a:r>
              <a:t>Verify large downloads</a:t>
            </a:r>
          </a:p>
          <a:p>
            <a:pPr lvl="1"/>
            <a:r>
              <a:t>Understand digital signatures</a:t>
            </a:r>
          </a:p>
          <a:p>
            <a:pPr lvl="1"/>
            <a:r>
              <a:t>Never trust plaintext protocols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Advanced Discussion (Optional)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Merkle–Damgård construction</a:t>
            </a:r>
          </a:p>
          <a:p>
            <a:pPr lvl="1"/>
            <a:r>
              <a:t>HMAC concept</a:t>
            </a:r>
          </a:p>
          <a:p>
            <a:pPr lvl="1"/>
            <a:r>
              <a:t>Length extension attacks</a:t>
            </a:r>
          </a:p>
          <a:p>
            <a:pPr lvl="1"/>
            <a:r>
              <a:t>Why SHA3 differs from SHA2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Laboratory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Hash functions for integrity</a:t>
            </a:r>
          </a:p>
          <a:p>
            <a:pPr lvl="1"/>
            <a:r>
              <a:t>Password hashing best practices</a:t>
            </a:r>
          </a:p>
          <a:p>
            <a:pPr lvl="1"/>
            <a:r>
              <a:t>Digital signatures and certificates</a:t>
            </a:r>
          </a:p>
          <a:p>
            <a:pPr lvl="1"/>
            <a:r>
              <a:t>Network sniffing demonstration</a:t>
            </a:r>
          </a:p>
          <a:p>
            <a:pPr lvl="1"/>
            <a:r>
              <a:t>Real-world cybersecurity implications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Formal Security Properties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Preimage resistance</a:t>
            </a:r>
          </a:p>
          <a:p>
            <a:pPr lvl="1"/>
            <a:r>
              <a:t>Second preimage resistance</a:t>
            </a:r>
          </a:p>
          <a:p>
            <a:pPr lvl="1"/>
            <a:r>
              <a:t>Collision resistance</a:t>
            </a:r>
          </a:p>
          <a:p>
            <a:pPr lvl="1"/>
            <a:r>
              <a:t>Avalanche effect (bit-level diffusion)</a:t>
            </a:r>
          </a:p>
          <a:p>
            <a:pPr lvl="1"/>
            <a:r>
              <a:t>Uniform output distribution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Visualizing Avalanche Effect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Change one character in file</a:t>
            </a:r>
          </a:p>
          <a:p>
            <a:pPr lvl="1"/>
            <a:r>
              <a:t>Compute SHA256 before and after</a:t>
            </a:r>
          </a:p>
          <a:p>
            <a:pPr lvl="1"/>
            <a:r>
              <a:t>Observe completely different output</a:t>
            </a:r>
          </a:p>
          <a:p>
            <a:pPr lvl="1"/>
            <a:r>
              <a:t>Demonstrates diffusion property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Common Hash Algorithms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MD5 – 128-bit (broken)</a:t>
            </a:r>
          </a:p>
          <a:p>
            <a:pPr lvl="1"/>
            <a:r>
              <a:t>SHA-1 – 160-bit (broken collisions)</a:t>
            </a:r>
          </a:p>
          <a:p>
            <a:pPr lvl="1"/>
            <a:r>
              <a:t>SHA-256 – 256-bit secure standard</a:t>
            </a:r>
          </a:p>
          <a:p>
            <a:pPr lvl="1"/>
            <a:r>
              <a:t>SHA-512 – 512-bit</a:t>
            </a:r>
          </a:p>
          <a:p>
            <a:pPr lvl="1"/>
            <a:r>
              <a:t>SHA-3 – Keccak standard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Linux Hashing Commands – Basic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echo 'hello' &gt; file.txt</a:t>
            </a:r>
          </a:p>
          <a:p>
            <a:pPr lvl="1"/>
            <a:r>
              <a:t>md5sum file.txt</a:t>
            </a:r>
          </a:p>
          <a:p>
            <a:pPr lvl="1"/>
            <a:r>
              <a:t>sha1sum file.txt</a:t>
            </a:r>
          </a:p>
          <a:p>
            <a:pPr lvl="1"/>
            <a:r>
              <a:t>sha256sum file.txt</a:t>
            </a:r>
          </a:p>
          <a:p>
            <a:pPr lvl="1"/>
            <a:r>
              <a:t>sha512sum file.txt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Linux – Hashing Strings Directly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echo -n 'password' | sha256sum</a:t>
            </a:r>
          </a:p>
          <a:p>
            <a:pPr lvl="1"/>
            <a:r>
              <a:t>echo -n 'password' | openssl dgst -sha256</a:t>
            </a:r>
          </a:p>
          <a:p>
            <a:pPr lvl="1"/>
            <a:r>
              <a:t>Important: use -n to avoid newline character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Windows PowerShell Hashing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Get-FileHash file.txt -Algorithm SHA256</a:t>
            </a:r>
          </a:p>
          <a:p>
            <a:pPr lvl="1"/>
            <a:r>
              <a:t>Get-FileHash file.txt -Algorithm SHA512</a:t>
            </a:r>
          </a:p>
          <a:p>
            <a:pPr lvl="1"/>
            <a:r>
              <a:t>Compare with Linux output to verify determinism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